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7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6DBF-338B-406E-AE2E-1D410ECEFF76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C0229-678D-4210-8221-FBCBFC9564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5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C0229-678D-4210-8221-FBCBFC9564D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9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18-Aug-26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4975" y="838199"/>
            <a:ext cx="3654425" cy="1171031"/>
          </a:xfrm>
        </p:spPr>
        <p:txBody>
          <a:bodyPr>
            <a:no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Anca-Teodora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Constantin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MDOBGYN,</a:t>
            </a:r>
            <a:b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National Institute for </a:t>
            </a: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Mother&amp;Child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Healthcare </a:t>
            </a: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Bucharest,Romania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Tiberiu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-Augustin </a:t>
            </a: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Georgescu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Pathologist, National Institute for </a:t>
            </a:r>
            <a:r>
              <a:rPr lang="en-US" sz="1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Mother&amp;Child</a:t>
            </a:r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Healthcare , Bucharest,  Romania</a:t>
            </a:r>
            <a:endParaRPr 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167979"/>
            <a:ext cx="4724400" cy="3318421"/>
          </a:xfrm>
        </p:spPr>
        <p:txBody>
          <a:bodyPr>
            <a:noAutofit/>
          </a:bodyPr>
          <a:lstStyle/>
          <a:p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INTRODUCTION: 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1937- obstetrician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Frederick C.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Irving and pathologist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Arthur T. 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Hertig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-pivotal publication and definition of PAS</a:t>
            </a:r>
            <a:endParaRPr lang="en-US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incidence is continuously increasing in the last decades: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risk factors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prior cesarean section (CS) and placenta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praevia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(PP)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risk factors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uterine pathology (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adenomyiosis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endometritis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multiparity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previous uterine surgeries or curettage,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Asherman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syndrome, assisted reproductive technologies (ART), smoking.</a:t>
            </a:r>
          </a:p>
          <a:p>
            <a:pPr algn="l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CASE: </a:t>
            </a:r>
          </a:p>
          <a:p>
            <a:pPr marL="0" algn="l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yrs.female,P3, 38GW presents in the first stage of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delivery;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 (past obstetric history): 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previous 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 births – ART (IVF) pregnancies (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hydrosalpinges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bilateral salpingectomy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the vaginal birth placenta did not deliver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after 30 minutes despite active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(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uterotonics,cord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traction) and gentle manual removal failed to find the </a:t>
            </a:r>
            <a:r>
              <a:rPr lang="en-US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clivage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plane;</a:t>
            </a:r>
            <a:endParaRPr lang="en-US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diagnosis of PAS was set and sustained by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transabdominal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Us. (Fig.1);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of PPH (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postpartum 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hemorrhage) - conservative management was tempted  for  uterine arteries embolization, considering patient desire for future fertility;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PPH prophylaxis: continuous oxytocin infusion, 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rectally 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misoprostol, antibiotic prophylaxis;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 maternal monitoring: vaginal bleeding, vital signs, hemodynamic and biochemistry parameters;</a:t>
            </a:r>
          </a:p>
          <a:p>
            <a:pPr marL="0">
              <a:spcBef>
                <a:spcPts val="0"/>
              </a:spcBef>
            </a:pP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hrs. postpartum - massive vaginal hemorrhage - </a:t>
            </a:r>
            <a:r>
              <a:rPr lang="en-US" sz="9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hemostasis</a:t>
            </a:r>
            <a:r>
              <a:rPr lang="en-US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hysterectomy (Fig. 2).</a:t>
            </a:r>
          </a:p>
          <a:p>
            <a:pPr algn="l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RESULTS: </a:t>
            </a:r>
          </a:p>
          <a:p>
            <a:pPr algn="l"/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466" name="Picture 2" descr="INSMC - log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04800"/>
            <a:ext cx="1755775" cy="1811641"/>
          </a:xfrm>
          <a:prstGeom prst="rect">
            <a:avLst/>
          </a:prstGeom>
          <a:noFill/>
        </p:spPr>
      </p:pic>
      <p:pic>
        <p:nvPicPr>
          <p:cNvPr id="62470" name="Picture 6" descr="Registration - ISUOG World Congress 20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270645"/>
            <a:ext cx="2130424" cy="1738585"/>
          </a:xfrm>
          <a:prstGeom prst="rect">
            <a:avLst/>
          </a:prstGeom>
          <a:noFill/>
        </p:spPr>
      </p:pic>
      <p:sp>
        <p:nvSpPr>
          <p:cNvPr id="62472" name="AutoShape 8" descr="https://apis.mail.yahoo.com/ws/v3/mailboxes/@.id==VjN-AzbMz6KtA5MtKheuLdAwg5usv0VUJUbQ7491YPrm_Ky1CeT68QulDjPxsYzbABq7UWhjIv2uHVC2R0Wv8Q9VgQ/messages/@.id==AABF39tAV10FOUMxTS8NW2ySip2/content/parts/@.id==2/thumbnail?appid=YMailNov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74" name="AutoShape 10" descr="https://apis.mail.yahoo.com/ws/v3/mailboxes/@.id==VjN-AzbMz6KtA5MtKheuLdAwg5usv0VUJUbQ7491YPrm_Ky1CeT68QulDjPxsYzbABq7UWhjIv2uHVC2R0Wv8Q9VgQ/messages/@.id==AABF39tAV10FOUMxTS8NW2ySip2/content/parts/@.id==2/thumbnail?appid=YMailNov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76" name="AutoShape 12" descr="https://apis.mail.yahoo.com/ws/v3/mailboxes/@.id==VjN-AzbMz6KtA5MtKheuLdAwg5usv0VUJUbQ7491YPrm_Ky1CeT68QulDjPxsYzbABq7UWhjIv2uHVC2R0Wv8Q9VgQ/messages/@.id==AABF39tAV10FOUMxTS8NW2ySip2/content/parts/@.id==2/thumbnail?appid=YMailNov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2478" name="Picture 14" descr="C:\Users\Admin\Downloads\IMG_94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5562600"/>
            <a:ext cx="1524000" cy="1207797"/>
          </a:xfrm>
          <a:prstGeom prst="rect">
            <a:avLst/>
          </a:prstGeom>
          <a:noFill/>
        </p:spPr>
      </p:pic>
      <p:pic>
        <p:nvPicPr>
          <p:cNvPr id="62482" name="Picture 18" descr="C:\Users\Admin\Downloads\IMG_94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5486400"/>
            <a:ext cx="1534920" cy="1185729"/>
          </a:xfrm>
          <a:prstGeom prst="rect">
            <a:avLst/>
          </a:prstGeom>
          <a:noFill/>
        </p:spPr>
      </p:pic>
      <p:pic>
        <p:nvPicPr>
          <p:cNvPr id="1026" name="Picture 2" descr="C:\Users\receptie5\Downloads\thumbnail (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5435600"/>
            <a:ext cx="1371600" cy="1422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914400" y="5657671"/>
            <a:ext cx="18288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Fig .1 Postpartum Us.- Posterior and fundal retained placenta with irregular maternal border, focally absent </a:t>
            </a:r>
            <a:r>
              <a:rPr lang="en-US" sz="900" b="1" dirty="0" err="1" smtClean="0">
                <a:latin typeface="Arial" pitchFamily="34" charset="0"/>
                <a:cs typeface="Arial" pitchFamily="34" charset="0"/>
              </a:rPr>
              <a:t>hypoechoic</a:t>
            </a:r>
            <a:r>
              <a:rPr lang="en-US" sz="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900" b="1" dirty="0" err="1" smtClean="0">
                <a:latin typeface="Arial" pitchFamily="34" charset="0"/>
                <a:cs typeface="Arial" pitchFamily="34" charset="0"/>
              </a:rPr>
              <a:t>retroplacental</a:t>
            </a:r>
            <a:r>
              <a:rPr lang="en-US" sz="900" b="1" dirty="0" smtClean="0">
                <a:latin typeface="Arial" pitchFamily="34" charset="0"/>
                <a:cs typeface="Arial" pitchFamily="34" charset="0"/>
              </a:rPr>
              <a:t> space, thin underlying myometrium  </a:t>
            </a:r>
          </a:p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(&lt;1 mm</a:t>
            </a:r>
            <a:r>
              <a:rPr lang="en-US" sz="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7200" y="5638800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Fig.2 Uterine specimen with placenta </a:t>
            </a:r>
            <a:r>
              <a:rPr lang="en-US" sz="900" b="1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900" b="1" dirty="0" smtClean="0">
                <a:latin typeface="Arial" pitchFamily="34" charset="0"/>
                <a:cs typeface="Arial" pitchFamily="34" charset="0"/>
              </a:rPr>
              <a:t>n situ </a:t>
            </a:r>
          </a:p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(PAS-</a:t>
            </a:r>
          </a:p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Grade 2)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77000" y="56388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latin typeface="Arial" pitchFamily="34" charset="0"/>
                <a:cs typeface="Arial" pitchFamily="34" charset="0"/>
              </a:rPr>
              <a:t>Fig. 3 Histopathology – Thin decidua and </a:t>
            </a:r>
            <a:r>
              <a:rPr lang="en-US" sz="900" b="1" dirty="0" err="1" smtClean="0">
                <a:latin typeface="Arial" pitchFamily="34" charset="0"/>
                <a:cs typeface="Arial" pitchFamily="34" charset="0"/>
              </a:rPr>
              <a:t>Nitabuch</a:t>
            </a:r>
            <a:r>
              <a:rPr lang="en-US" sz="900" b="1" dirty="0" smtClean="0">
                <a:latin typeface="Arial" pitchFamily="34" charset="0"/>
                <a:cs typeface="Arial" pitchFamily="34" charset="0"/>
              </a:rPr>
              <a:t> layer, focally absent decidua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0" y="2057400"/>
            <a:ext cx="31242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CONCLUSIONS: 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Systematically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early (1</a:t>
            </a:r>
            <a:r>
              <a:rPr lang="en-US" sz="900" b="1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trimester) Us. screening for PAS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subsets of women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 stratification.</a:t>
            </a:r>
          </a:p>
          <a:p>
            <a:pPr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factors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equally important predictors. 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Us. follow-up at 18-20, 28-30, 32-34 GW in asymptomatic patients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(ACOG Recommendations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Optional complementary MRI at 28 GW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Cristina. </a:t>
            </a:r>
            <a:r>
              <a:rPr lang="en-US" sz="9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Bradeanu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radiologist-fetal MRI - good medical practice standards).</a:t>
            </a:r>
          </a:p>
          <a:p>
            <a:pPr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MRI improves sensibility and sensitivity of diagnosis </a:t>
            </a:r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depth of </a:t>
            </a:r>
            <a:r>
              <a:rPr lang="en-US" sz="9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invasion </a:t>
            </a:r>
            <a:r>
              <a:rPr lang="en-US" sz="9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percretism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signs of </a:t>
            </a:r>
            <a:r>
              <a:rPr lang="en-US" sz="9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periuterine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invasion,abnormal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vascularity) in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</a:t>
            </a:r>
          </a:p>
          <a:p>
            <a:pPr algn="just"/>
            <a:r>
              <a:rPr lang="en-US" sz="9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</a:t>
            </a:r>
            <a:r>
              <a:rPr lang="en-US" sz="9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posterior PP).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inconclusive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cases.</a:t>
            </a:r>
            <a:endParaRPr lang="en-US" sz="9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care team optimizes management (complex cesarean, conservative or extirpative procedure), outcome and confidence of care. 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9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Histopathologic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confirmation is golden standard for PAS diagnosis (Fig. 3).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Clinical-imaging-pathologic correlation is essential for improving PAS incidence data, targeted screening,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 skills </a:t>
            </a:r>
            <a:r>
              <a:rPr lang="en-US" sz="9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management protocols.</a:t>
            </a:r>
          </a:p>
          <a:p>
            <a:endParaRPr lang="en-US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2974975" y="228601"/>
            <a:ext cx="33496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Case report of Placenta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accreta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spectrum (PAS) with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intrapartum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diagnosis and management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b="1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b="1" dirty="0" smtClean="0">
                <a:latin typeface="Arial" pitchFamily="34" charset="0"/>
                <a:cs typeface="Arial" pitchFamily="34" charset="0"/>
              </a:rPr>
            </a:b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723</TotalTime>
  <Words>452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Gill Sans MT</vt:lpstr>
      <vt:lpstr>Verdana</vt:lpstr>
      <vt:lpstr>Wingdings 2</vt:lpstr>
      <vt:lpstr>Solstice</vt:lpstr>
      <vt:lpstr>  Anca-Teodora Constantin, MDOBGYN, National Institute for Mother&amp;Child Healthcare Bucharest,Romania Tiberiu-Augustin Georgescu, Pathologist, National Institute for Mother&amp;Child Healthcare , Bucharest,  Romania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Windows User</cp:lastModifiedBy>
  <cp:revision>113</cp:revision>
  <dcterms:created xsi:type="dcterms:W3CDTF">2006-08-16T00:00:00Z</dcterms:created>
  <dcterms:modified xsi:type="dcterms:W3CDTF">2026-08-18T18:02:48Z</dcterms:modified>
</cp:coreProperties>
</file>